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3" r:id="rId4"/>
  </p:sldMasterIdLst>
  <p:sldIdLst>
    <p:sldId id="256" r:id="rId5"/>
    <p:sldId id="257" r:id="rId6"/>
    <p:sldId id="259" r:id="rId7"/>
    <p:sldId id="260" r:id="rId8"/>
    <p:sldId id="262" r:id="rId9"/>
    <p:sldId id="261" r:id="rId10"/>
    <p:sldId id="25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11" autoAdjust="0"/>
    <p:restoredTop sz="94660"/>
  </p:normalViewPr>
  <p:slideViewPr>
    <p:cSldViewPr snapToGrid="0">
      <p:cViewPr varScale="1">
        <p:scale>
          <a:sx n="84" d="100"/>
          <a:sy n="84" d="100"/>
        </p:scale>
        <p:origin x="60"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0237185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2902621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43404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095968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4/11/2022</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590371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3046545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14079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1190628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90565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169490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4/11/2022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24314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4/11/2022</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867828975"/>
      </p:ext>
    </p:extLst>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02" r:id="rId5"/>
    <p:sldLayoutId id="2147483707" r:id="rId6"/>
    <p:sldLayoutId id="2147483703" r:id="rId7"/>
    <p:sldLayoutId id="2147483704" r:id="rId8"/>
    <p:sldLayoutId id="2147483705" r:id="rId9"/>
    <p:sldLayoutId id="2147483706" r:id="rId10"/>
    <p:sldLayoutId id="2147483708"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image" Target="../media/image5.jp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8" Type="http://schemas.openxmlformats.org/officeDocument/2006/relationships/hyperlink" Target="Flood,%20Brian.%20&#8220;CNN's%20Jim%20Acosta%20Agrees%20with%20Guest%20Comparing%20GOP%20Not%20Supporting%20Gun%20Control%20to%20'Human%20Sacrifice'.&#8221;%20Fox%20News,%20FOX%20News%20Network,%2031%20Jan.%202022,%20www.foxnews.com/media/cnn-jim-acosta-mass-human-sacrifice." TargetMode="External"/><Relationship Id="rId13" Type="http://schemas.openxmlformats.org/officeDocument/2006/relationships/hyperlink" Target="https://www.fox21news.com/barrymorphewfox21/domestic-violence-group-condemns-judge-in-morphew-trial-calls-recent-decision-pretty-disappointing/" TargetMode="External"/><Relationship Id="rId3" Type="http://schemas.openxmlformats.org/officeDocument/2006/relationships/image" Target="../media/image18.svg"/><Relationship Id="rId7" Type="http://schemas.openxmlformats.org/officeDocument/2006/relationships/hyperlink" Target="http://www.foxnews.com/media/cnn-jim-acosta-" TargetMode="External"/><Relationship Id="rId12" Type="http://schemas.openxmlformats.org/officeDocument/2006/relationships/hyperlink" Target="http://www.fox21news.com/barrymorphewfox21/domestic-violence-group-condemns-judge-in-morphew-" TargetMode="Externa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www.cnet.com/tech/gaming/how-horizon-forbidden-west-became-a-showcase-for-the-ps5/" TargetMode="External"/><Relationship Id="rId11" Type="http://schemas.openxmlformats.org/officeDocument/2006/relationships/hyperlink" Target="https://www.animenewsnetwork.com/news/2022-03-01/anime-studio-white-fox-apologizes-for-alleged-gender-discriminatory-hiring-practices/.183123" TargetMode="External"/><Relationship Id="rId5" Type="http://schemas.openxmlformats.org/officeDocument/2006/relationships/hyperlink" Target="Feinzig,%20Joshua,%20and%20Joshua%20Zoffer.%20&#8220;A%20Constitutional%20Case%20for%20Gun%20Control.&#8221;%20The%20Atlantic,%20Atlantic%20Media%20Company,%2028%20Oct.%202019,%20www.theatlantic.com/ideas/archive/2019/10/constitutional-case-gun-control/600694/" TargetMode="External"/><Relationship Id="rId10" Type="http://schemas.openxmlformats.org/officeDocument/2006/relationships/hyperlink" Target="http://www.animenewsnetwork.com/news/2022-03-01/anime-studio-" TargetMode="External"/><Relationship Id="rId4" Type="http://schemas.openxmlformats.org/officeDocument/2006/relationships/hyperlink" Target="http://www.theatlantic.com/ideas/archive/2019/10/constitutional-case-gun-" TargetMode="External"/><Relationship Id="rId9" Type="http://schemas.openxmlformats.org/officeDocument/2006/relationships/hyperlink" Target="https://www.worldhistory.org/Legalis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8">
            <a:extLst>
              <a:ext uri="{FF2B5EF4-FFF2-40B4-BE49-F238E27FC236}">
                <a16:creationId xmlns:a16="http://schemas.microsoft.com/office/drawing/2014/main" id="{9C51935E-4A08-4AE4-8E13-F40CD3C4F1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10">
            <a:extLst>
              <a:ext uri="{FF2B5EF4-FFF2-40B4-BE49-F238E27FC236}">
                <a16:creationId xmlns:a16="http://schemas.microsoft.com/office/drawing/2014/main" id="{6E2935B3-43F9-4F49-AEEE-A09015DDFF5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2" name="Rectangle 11">
              <a:extLst>
                <a:ext uri="{FF2B5EF4-FFF2-40B4-BE49-F238E27FC236}">
                  <a16:creationId xmlns:a16="http://schemas.microsoft.com/office/drawing/2014/main" id="{823C3E9F-031F-4D06-B2D1-FBDE7797AEC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12">
              <a:extLst>
                <a:ext uri="{FF2B5EF4-FFF2-40B4-BE49-F238E27FC236}">
                  <a16:creationId xmlns:a16="http://schemas.microsoft.com/office/drawing/2014/main" id="{AD6B24CB-2D97-4762-B34A-9FE40CECA82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E85C82-5A92-4169-B806-F7A311C1C6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14">
              <a:extLst>
                <a:ext uri="{FF2B5EF4-FFF2-40B4-BE49-F238E27FC236}">
                  <a16:creationId xmlns:a16="http://schemas.microsoft.com/office/drawing/2014/main" id="{536DD679-1C6F-4F84-9CA0-27B1ABCFD7D1}"/>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0" name="Rectangle 19">
                <a:extLst>
                  <a:ext uri="{FF2B5EF4-FFF2-40B4-BE49-F238E27FC236}">
                    <a16:creationId xmlns:a16="http://schemas.microsoft.com/office/drawing/2014/main" id="{90EBB60D-86C6-45E0-AB7B-8C952FEBDD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6710FE-8C5F-4C9D-AF9E-1A7CDAE4C6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38556C1B-E283-4483-ACD0-2808A242AC1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8" name="Rectangle 17">
                <a:extLst>
                  <a:ext uri="{FF2B5EF4-FFF2-40B4-BE49-F238E27FC236}">
                    <a16:creationId xmlns:a16="http://schemas.microsoft.com/office/drawing/2014/main" id="{6575218D-6500-488D-AB87-B8B426C1CC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59891A-F84B-4F49-B829-12D780F427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16">
              <a:extLst>
                <a:ext uri="{FF2B5EF4-FFF2-40B4-BE49-F238E27FC236}">
                  <a16:creationId xmlns:a16="http://schemas.microsoft.com/office/drawing/2014/main" id="{2A4DD948-16D9-47F3-880E-69BF40A2CF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8CED433A-4441-4EF2-A360-2D5C19C7F3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7B6E4535-D493-42F4-B7BC-9C6C1B888D80}"/>
              </a:ext>
            </a:extLst>
          </p:cNvPr>
          <p:cNvSpPr>
            <a:spLocks noGrp="1"/>
          </p:cNvSpPr>
          <p:nvPr>
            <p:ph type="ctrTitle"/>
          </p:nvPr>
        </p:nvSpPr>
        <p:spPr>
          <a:xfrm>
            <a:off x="7140575" y="540000"/>
            <a:ext cx="4500561" cy="4259814"/>
          </a:xfrm>
        </p:spPr>
        <p:txBody>
          <a:bodyPr>
            <a:normAutofit/>
          </a:bodyPr>
          <a:lstStyle/>
          <a:p>
            <a:r>
              <a:rPr lang="en-US" dirty="0" err="1">
                <a:solidFill>
                  <a:schemeClr val="accent5"/>
                </a:solidFill>
              </a:rPr>
              <a:t>net.art</a:t>
            </a:r>
            <a:r>
              <a:rPr lang="en-US" dirty="0">
                <a:solidFill>
                  <a:schemeClr val="accent5"/>
                </a:solidFill>
              </a:rPr>
              <a:t> </a:t>
            </a:r>
            <a:r>
              <a:rPr lang="en-US" dirty="0"/>
              <a:t>Process Book</a:t>
            </a:r>
          </a:p>
        </p:txBody>
      </p:sp>
      <p:sp>
        <p:nvSpPr>
          <p:cNvPr id="3" name="Subtitle 2">
            <a:extLst>
              <a:ext uri="{FF2B5EF4-FFF2-40B4-BE49-F238E27FC236}">
                <a16:creationId xmlns:a16="http://schemas.microsoft.com/office/drawing/2014/main" id="{8ECFE448-BD9F-4BA7-9BDE-81650CE114AD}"/>
              </a:ext>
            </a:extLst>
          </p:cNvPr>
          <p:cNvSpPr>
            <a:spLocks noGrp="1"/>
          </p:cNvSpPr>
          <p:nvPr>
            <p:ph type="subTitle" idx="1"/>
          </p:nvPr>
        </p:nvSpPr>
        <p:spPr>
          <a:xfrm>
            <a:off x="7140575" y="4988476"/>
            <a:ext cx="4500561" cy="1320249"/>
          </a:xfrm>
        </p:spPr>
        <p:txBody>
          <a:bodyPr>
            <a:normAutofit/>
          </a:bodyPr>
          <a:lstStyle/>
          <a:p>
            <a:r>
              <a:rPr lang="en-US"/>
              <a:t>Liv West~ Art 2602~ Spring 2022</a:t>
            </a:r>
            <a:endParaRPr lang="en-US" dirty="0"/>
          </a:p>
        </p:txBody>
      </p:sp>
      <p:grpSp>
        <p:nvGrpSpPr>
          <p:cNvPr id="25" name="Group 24">
            <a:extLst>
              <a:ext uri="{FF2B5EF4-FFF2-40B4-BE49-F238E27FC236}">
                <a16:creationId xmlns:a16="http://schemas.microsoft.com/office/drawing/2014/main" id="{614A0AA1-C9DD-452F-AF3C-8231C0CD83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3600"/>
            <a:ext cx="6854400" cy="6854400"/>
            <a:chOff x="0" y="3600"/>
            <a:chExt cx="6854400" cy="6854400"/>
          </a:xfrm>
        </p:grpSpPr>
        <p:sp>
          <p:nvSpPr>
            <p:cNvPr id="26" name="Oval 25">
              <a:extLst>
                <a:ext uri="{FF2B5EF4-FFF2-40B4-BE49-F238E27FC236}">
                  <a16:creationId xmlns:a16="http://schemas.microsoft.com/office/drawing/2014/main" id="{081A3F73-01DC-494A-B9CC-582418F95AB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C4A7316-203B-47F8-B448-E54B106DB1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DFB6685-5F8D-4A29-9735-BF4667A59C0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32" name="Picture 3">
            <a:extLst>
              <a:ext uri="{FF2B5EF4-FFF2-40B4-BE49-F238E27FC236}">
                <a16:creationId xmlns:a16="http://schemas.microsoft.com/office/drawing/2014/main" id="{6AB73C65-ED61-4A4E-A560-51773088D08E}"/>
              </a:ext>
            </a:extLst>
          </p:cNvPr>
          <p:cNvPicPr>
            <a:picLocks noChangeAspect="1"/>
          </p:cNvPicPr>
          <p:nvPr/>
        </p:nvPicPr>
        <p:blipFill rotWithShape="1">
          <a:blip r:embed="rId2"/>
          <a:srcRect l="37750" r="-1" b="-1"/>
          <a:stretch/>
        </p:blipFill>
        <p:spPr>
          <a:xfrm>
            <a:off x="20" y="-1"/>
            <a:ext cx="685798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effectLst>
            <a:softEdge rad="1016000"/>
          </a:effectLst>
        </p:spPr>
      </p:pic>
    </p:spTree>
    <p:extLst>
      <p:ext uri="{BB962C8B-B14F-4D97-AF65-F5344CB8AC3E}">
        <p14:creationId xmlns:p14="http://schemas.microsoft.com/office/powerpoint/2010/main" val="3810783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8">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24" name="Rectangle 9">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10">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11">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27" name="Rectangle 17">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18">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29" name="Rectangle 15">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16">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14">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20">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B42009FB-870A-4AF5-9E28-DBDD869D2DAE}"/>
              </a:ext>
            </a:extLst>
          </p:cNvPr>
          <p:cNvSpPr>
            <a:spLocks noGrp="1"/>
          </p:cNvSpPr>
          <p:nvPr>
            <p:ph type="title"/>
          </p:nvPr>
        </p:nvSpPr>
        <p:spPr>
          <a:xfrm>
            <a:off x="7086315" y="540000"/>
            <a:ext cx="4554821" cy="2186096"/>
          </a:xfrm>
        </p:spPr>
        <p:txBody>
          <a:bodyPr anchor="b">
            <a:normAutofit/>
          </a:bodyPr>
          <a:lstStyle/>
          <a:p>
            <a:r>
              <a:rPr lang="en-US" dirty="0"/>
              <a:t>Synopsis</a:t>
            </a:r>
          </a:p>
        </p:txBody>
      </p:sp>
      <p:pic>
        <p:nvPicPr>
          <p:cNvPr id="33" name="Picture 4" descr="Office items on a table">
            <a:extLst>
              <a:ext uri="{FF2B5EF4-FFF2-40B4-BE49-F238E27FC236}">
                <a16:creationId xmlns:a16="http://schemas.microsoft.com/office/drawing/2014/main" id="{A6D9051C-31D5-455C-84FB-C2AACD89FF21}"/>
              </a:ext>
            </a:extLst>
          </p:cNvPr>
          <p:cNvPicPr>
            <a:picLocks noChangeAspect="1"/>
          </p:cNvPicPr>
          <p:nvPr/>
        </p:nvPicPr>
        <p:blipFill rotWithShape="1">
          <a:blip r:embed="rId2"/>
          <a:srcRect l="19155" r="9897" b="2"/>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DD26D6AC-B926-4A67-B857-E90CF7E2F574}"/>
              </a:ext>
            </a:extLst>
          </p:cNvPr>
          <p:cNvSpPr>
            <a:spLocks noGrp="1"/>
          </p:cNvSpPr>
          <p:nvPr>
            <p:ph idx="1"/>
          </p:nvPr>
        </p:nvSpPr>
        <p:spPr>
          <a:xfrm>
            <a:off x="7104063" y="2947121"/>
            <a:ext cx="4537073" cy="3361604"/>
          </a:xfrm>
        </p:spPr>
        <p:txBody>
          <a:bodyPr anchor="t">
            <a:normAutofit/>
          </a:bodyPr>
          <a:lstStyle/>
          <a:p>
            <a:r>
              <a:rPr lang="en-US" dirty="0"/>
              <a:t>The following entails my process in developing my very own set of web pages using </a:t>
            </a:r>
            <a:r>
              <a:rPr lang="en-US" dirty="0" err="1"/>
              <a:t>net.art</a:t>
            </a:r>
            <a:r>
              <a:rPr lang="en-US" dirty="0"/>
              <a:t>. I will utilize photo editing software (photoshop), as well as web building tools like HTML and CSS. This project can be accessed on my personal website.</a:t>
            </a:r>
          </a:p>
        </p:txBody>
      </p:sp>
    </p:spTree>
    <p:extLst>
      <p:ext uri="{BB962C8B-B14F-4D97-AF65-F5344CB8AC3E}">
        <p14:creationId xmlns:p14="http://schemas.microsoft.com/office/powerpoint/2010/main" val="2969783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A740F-5E39-44E8-AB8F-BDC954728E59}"/>
              </a:ext>
            </a:extLst>
          </p:cNvPr>
          <p:cNvSpPr>
            <a:spLocks noGrp="1"/>
          </p:cNvSpPr>
          <p:nvPr>
            <p:ph type="title"/>
          </p:nvPr>
        </p:nvSpPr>
        <p:spPr/>
        <p:txBody>
          <a:bodyPr/>
          <a:lstStyle/>
          <a:p>
            <a:r>
              <a:rPr lang="en-US" dirty="0"/>
              <a:t>Sentence Forming</a:t>
            </a:r>
          </a:p>
        </p:txBody>
      </p:sp>
      <p:sp>
        <p:nvSpPr>
          <p:cNvPr id="3" name="Text Placeholder 2">
            <a:extLst>
              <a:ext uri="{FF2B5EF4-FFF2-40B4-BE49-F238E27FC236}">
                <a16:creationId xmlns:a16="http://schemas.microsoft.com/office/drawing/2014/main" id="{1FBCA4EC-54FC-4046-BBD6-E43349ABEC15}"/>
              </a:ext>
            </a:extLst>
          </p:cNvPr>
          <p:cNvSpPr>
            <a:spLocks noGrp="1"/>
          </p:cNvSpPr>
          <p:nvPr>
            <p:ph type="body" idx="1"/>
          </p:nvPr>
        </p:nvSpPr>
        <p:spPr>
          <a:xfrm>
            <a:off x="540000" y="1610469"/>
            <a:ext cx="5448052" cy="792161"/>
          </a:xfrm>
        </p:spPr>
        <p:txBody>
          <a:bodyPr/>
          <a:lstStyle/>
          <a:p>
            <a:r>
              <a:rPr lang="en-US" dirty="0"/>
              <a:t>First sorting sentences</a:t>
            </a:r>
          </a:p>
        </p:txBody>
      </p:sp>
      <p:pic>
        <p:nvPicPr>
          <p:cNvPr id="8" name="Content Placeholder 7" descr="Table&#10;&#10;Description automatically generated with low confidence">
            <a:extLst>
              <a:ext uri="{FF2B5EF4-FFF2-40B4-BE49-F238E27FC236}">
                <a16:creationId xmlns:a16="http://schemas.microsoft.com/office/drawing/2014/main" id="{3423549B-9713-4810-868B-B6178D008A7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4917" y="2901170"/>
            <a:ext cx="5448052" cy="3361743"/>
          </a:xfrm>
        </p:spPr>
      </p:pic>
      <p:sp>
        <p:nvSpPr>
          <p:cNvPr id="5" name="Text Placeholder 4">
            <a:extLst>
              <a:ext uri="{FF2B5EF4-FFF2-40B4-BE49-F238E27FC236}">
                <a16:creationId xmlns:a16="http://schemas.microsoft.com/office/drawing/2014/main" id="{F91F9FB1-8ADC-40BD-88BC-A2EFA9796748}"/>
              </a:ext>
            </a:extLst>
          </p:cNvPr>
          <p:cNvSpPr>
            <a:spLocks noGrp="1"/>
          </p:cNvSpPr>
          <p:nvPr>
            <p:ph type="body" sz="quarter" idx="3"/>
          </p:nvPr>
        </p:nvSpPr>
        <p:spPr>
          <a:xfrm>
            <a:off x="6193086" y="1610630"/>
            <a:ext cx="5437187" cy="792000"/>
          </a:xfrm>
        </p:spPr>
        <p:txBody>
          <a:bodyPr/>
          <a:lstStyle/>
          <a:p>
            <a:r>
              <a:rPr lang="en-US" dirty="0"/>
              <a:t>Third sorting sentences</a:t>
            </a:r>
          </a:p>
        </p:txBody>
      </p:sp>
      <p:pic>
        <p:nvPicPr>
          <p:cNvPr id="10" name="Content Placeholder 9" descr="Text&#10;&#10;Description automatically generated with low confidence">
            <a:extLst>
              <a:ext uri="{FF2B5EF4-FFF2-40B4-BE49-F238E27FC236}">
                <a16:creationId xmlns:a16="http://schemas.microsoft.com/office/drawing/2014/main" id="{B40A1EC9-916B-429A-B6DD-6DF9DEA83CEB}"/>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203949" y="2901170"/>
            <a:ext cx="5444331" cy="3361742"/>
          </a:xfrm>
        </p:spPr>
      </p:pic>
    </p:spTree>
    <p:extLst>
      <p:ext uri="{BB962C8B-B14F-4D97-AF65-F5344CB8AC3E}">
        <p14:creationId xmlns:p14="http://schemas.microsoft.com/office/powerpoint/2010/main" val="2656122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49346C-D997-4E40-A0C2-B3379939CDC5}"/>
              </a:ext>
            </a:extLst>
          </p:cNvPr>
          <p:cNvSpPr>
            <a:spLocks noGrp="1"/>
          </p:cNvSpPr>
          <p:nvPr>
            <p:ph type="title"/>
          </p:nvPr>
        </p:nvSpPr>
        <p:spPr>
          <a:xfrm>
            <a:off x="363464" y="437767"/>
            <a:ext cx="11465071" cy="2181783"/>
          </a:xfrm>
        </p:spPr>
        <p:txBody>
          <a:bodyPr>
            <a:normAutofit/>
          </a:bodyPr>
          <a:lstStyle/>
          <a:p>
            <a:r>
              <a:rPr lang="en-US" sz="4900" dirty="0"/>
              <a:t>“Vaccination regulation, ancient agreement, zero embrace of entire legalisms.”</a:t>
            </a:r>
          </a:p>
        </p:txBody>
      </p:sp>
      <p:sp>
        <p:nvSpPr>
          <p:cNvPr id="9" name="TextBox 8">
            <a:extLst>
              <a:ext uri="{FF2B5EF4-FFF2-40B4-BE49-F238E27FC236}">
                <a16:creationId xmlns:a16="http://schemas.microsoft.com/office/drawing/2014/main" id="{6B8F0EB6-F1F2-4D64-9D06-56DEA72B2DAC}"/>
              </a:ext>
            </a:extLst>
          </p:cNvPr>
          <p:cNvSpPr txBox="1"/>
          <p:nvPr/>
        </p:nvSpPr>
        <p:spPr>
          <a:xfrm>
            <a:off x="294388" y="2129814"/>
            <a:ext cx="11603224" cy="3373359"/>
          </a:xfrm>
          <a:prstGeom prst="rect">
            <a:avLst/>
          </a:prstGeom>
          <a:noFill/>
        </p:spPr>
        <p:txBody>
          <a:bodyPr wrap="square" rtlCol="0">
            <a:spAutoFit/>
          </a:bodyPr>
          <a:lstStyle/>
          <a:p>
            <a:pPr>
              <a:lnSpc>
                <a:spcPct val="150000"/>
              </a:lnSpc>
            </a:pPr>
            <a:r>
              <a:rPr lang="en-US" dirty="0">
                <a:solidFill>
                  <a:schemeClr val="accent5"/>
                </a:solidFill>
                <a:latin typeface="Abadi" panose="020B0604020104020204" pitchFamily="34" charset="0"/>
              </a:rPr>
              <a:t>Vaccination</a:t>
            </a:r>
            <a:r>
              <a:rPr lang="en-US" dirty="0">
                <a:solidFill>
                  <a:schemeClr val="accent1"/>
                </a:solidFill>
                <a:latin typeface="Abadi" panose="020B0604020104020204" pitchFamily="34" charset="0"/>
              </a:rPr>
              <a:t>:</a:t>
            </a:r>
            <a:r>
              <a:rPr lang="en-US" dirty="0">
                <a:solidFill>
                  <a:schemeClr val="accent5"/>
                </a:solidFill>
                <a:latin typeface="Abadi" panose="020B0604020104020204" pitchFamily="34" charset="0"/>
              </a:rPr>
              <a:t> </a:t>
            </a:r>
            <a:r>
              <a:rPr lang="en-US" b="0" i="0" dirty="0">
                <a:effectLst/>
                <a:latin typeface="Roboto" panose="02000000000000000000" pitchFamily="2" charset="0"/>
              </a:rPr>
              <a:t>is a biological preparation that provides active acquired immunity to a particular infectious disease.</a:t>
            </a:r>
            <a:endParaRPr lang="en-US" dirty="0">
              <a:latin typeface="Abadi" panose="020B0604020104020204" pitchFamily="34" charset="0"/>
            </a:endParaRPr>
          </a:p>
          <a:p>
            <a:pPr>
              <a:lnSpc>
                <a:spcPct val="150000"/>
              </a:lnSpc>
            </a:pPr>
            <a:r>
              <a:rPr lang="en-US" dirty="0">
                <a:solidFill>
                  <a:schemeClr val="accent5"/>
                </a:solidFill>
                <a:latin typeface="Abadi" panose="020B0604020104020204" pitchFamily="34" charset="0"/>
              </a:rPr>
              <a:t>Regulation</a:t>
            </a:r>
            <a:r>
              <a:rPr lang="en-US" dirty="0">
                <a:solidFill>
                  <a:schemeClr val="accent1"/>
                </a:solidFill>
                <a:latin typeface="Abadi" panose="020B0604020104020204" pitchFamily="34" charset="0"/>
              </a:rPr>
              <a:t>:</a:t>
            </a:r>
            <a:r>
              <a:rPr lang="en-US" b="0" i="0" dirty="0">
                <a:solidFill>
                  <a:schemeClr val="accent5"/>
                </a:solidFill>
                <a:effectLst/>
                <a:latin typeface="Arial" panose="020B0604020202020204" pitchFamily="34" charset="0"/>
              </a:rPr>
              <a:t> </a:t>
            </a:r>
            <a:r>
              <a:rPr lang="en-US" b="0" i="0" dirty="0">
                <a:effectLst/>
                <a:latin typeface="Arial" panose="020B0604020202020204" pitchFamily="34" charset="0"/>
              </a:rPr>
              <a:t>is broadly defined as imposition of rules by government, backed by the use of penalties that are intended specifically to modify the behavior of individuals as well as firms in the private sector.</a:t>
            </a:r>
            <a:endParaRPr lang="en-US" dirty="0">
              <a:latin typeface="Abadi" panose="020B0604020104020204" pitchFamily="34" charset="0"/>
            </a:endParaRPr>
          </a:p>
          <a:p>
            <a:pPr>
              <a:lnSpc>
                <a:spcPct val="150000"/>
              </a:lnSpc>
            </a:pPr>
            <a:r>
              <a:rPr lang="en-US" dirty="0">
                <a:solidFill>
                  <a:schemeClr val="accent5"/>
                </a:solidFill>
                <a:latin typeface="Abadi" panose="020B0604020104020204" pitchFamily="34" charset="0"/>
              </a:rPr>
              <a:t>Ancient</a:t>
            </a:r>
            <a:r>
              <a:rPr lang="en-US" dirty="0">
                <a:solidFill>
                  <a:schemeClr val="accent1"/>
                </a:solidFill>
                <a:latin typeface="Abadi" panose="020B0604020104020204" pitchFamily="34" charset="0"/>
              </a:rPr>
              <a:t>:</a:t>
            </a:r>
            <a:r>
              <a:rPr lang="en-US" dirty="0">
                <a:solidFill>
                  <a:schemeClr val="accent5"/>
                </a:solidFill>
                <a:latin typeface="Abadi" panose="020B0604020104020204" pitchFamily="34" charset="0"/>
              </a:rPr>
              <a:t> </a:t>
            </a:r>
            <a:r>
              <a:rPr lang="en-US" b="0" i="0" dirty="0">
                <a:effectLst/>
                <a:latin typeface="Roboto" panose="02000000000000000000" pitchFamily="2" charset="0"/>
              </a:rPr>
              <a:t>belonging to the very distant past and/or no longer in existence.</a:t>
            </a:r>
            <a:endParaRPr lang="en-US" dirty="0">
              <a:latin typeface="Abadi" panose="020B0604020104020204" pitchFamily="34" charset="0"/>
            </a:endParaRPr>
          </a:p>
          <a:p>
            <a:pPr>
              <a:lnSpc>
                <a:spcPct val="150000"/>
              </a:lnSpc>
            </a:pPr>
            <a:r>
              <a:rPr lang="en-US" dirty="0">
                <a:solidFill>
                  <a:schemeClr val="accent5"/>
                </a:solidFill>
                <a:latin typeface="Abadi" panose="020B0604020104020204" pitchFamily="34" charset="0"/>
              </a:rPr>
              <a:t>Agreement</a:t>
            </a:r>
            <a:r>
              <a:rPr lang="en-US" dirty="0">
                <a:solidFill>
                  <a:schemeClr val="accent1"/>
                </a:solidFill>
                <a:latin typeface="Abadi" panose="020B0604020104020204" pitchFamily="34" charset="0"/>
              </a:rPr>
              <a:t>:</a:t>
            </a:r>
            <a:r>
              <a:rPr lang="en-US" dirty="0">
                <a:latin typeface="Abadi" panose="020B0604020104020204" pitchFamily="34" charset="0"/>
              </a:rPr>
              <a:t> </a:t>
            </a:r>
            <a:r>
              <a:rPr lang="en-US" b="0" i="0" dirty="0">
                <a:effectLst/>
                <a:latin typeface="Roboto" panose="02000000000000000000" pitchFamily="2" charset="0"/>
              </a:rPr>
              <a:t>a negotiated and typically legally binding arrangement between parties as to a course of action.</a:t>
            </a:r>
            <a:endParaRPr lang="en-US" dirty="0">
              <a:latin typeface="Abadi" panose="020B0604020104020204" pitchFamily="34" charset="0"/>
            </a:endParaRPr>
          </a:p>
          <a:p>
            <a:pPr>
              <a:lnSpc>
                <a:spcPct val="150000"/>
              </a:lnSpc>
            </a:pPr>
            <a:r>
              <a:rPr lang="en-US" dirty="0">
                <a:solidFill>
                  <a:schemeClr val="accent5"/>
                </a:solidFill>
                <a:latin typeface="Abadi" panose="020B0604020104020204" pitchFamily="34" charset="0"/>
              </a:rPr>
              <a:t>Embrace</a:t>
            </a:r>
            <a:r>
              <a:rPr lang="en-US" dirty="0">
                <a:solidFill>
                  <a:schemeClr val="accent1"/>
                </a:solidFill>
                <a:latin typeface="Abadi" panose="020B0604020104020204" pitchFamily="34" charset="0"/>
              </a:rPr>
              <a:t>:</a:t>
            </a:r>
            <a:r>
              <a:rPr lang="en-US" dirty="0">
                <a:solidFill>
                  <a:schemeClr val="accent5"/>
                </a:solidFill>
                <a:latin typeface="Abadi" panose="020B0604020104020204" pitchFamily="34" charset="0"/>
              </a:rPr>
              <a:t> </a:t>
            </a:r>
            <a:r>
              <a:rPr lang="en-US" b="0" i="0" dirty="0">
                <a:effectLst/>
                <a:latin typeface="Roboto" panose="02000000000000000000" pitchFamily="2" charset="0"/>
              </a:rPr>
              <a:t>accept or support (a belief, theory, or change) willingly and enthusiastically.</a:t>
            </a:r>
            <a:endParaRPr lang="en-US" dirty="0">
              <a:latin typeface="Abadi" panose="020B0604020104020204" pitchFamily="34" charset="0"/>
            </a:endParaRPr>
          </a:p>
          <a:p>
            <a:pPr>
              <a:lnSpc>
                <a:spcPct val="150000"/>
              </a:lnSpc>
            </a:pPr>
            <a:r>
              <a:rPr lang="en-US" dirty="0">
                <a:solidFill>
                  <a:schemeClr val="accent5"/>
                </a:solidFill>
                <a:latin typeface="Abadi" panose="020B0604020104020204" pitchFamily="34" charset="0"/>
              </a:rPr>
              <a:t>Legalism</a:t>
            </a:r>
            <a:r>
              <a:rPr lang="en-US" dirty="0">
                <a:solidFill>
                  <a:schemeClr val="accent1"/>
                </a:solidFill>
                <a:latin typeface="Abadi" panose="020B0604020104020204" pitchFamily="34" charset="0"/>
              </a:rPr>
              <a:t>:</a:t>
            </a:r>
            <a:r>
              <a:rPr lang="en-US" dirty="0">
                <a:solidFill>
                  <a:schemeClr val="accent5"/>
                </a:solidFill>
                <a:latin typeface="Abadi" panose="020B0604020104020204" pitchFamily="34" charset="0"/>
              </a:rPr>
              <a:t> </a:t>
            </a:r>
            <a:r>
              <a:rPr lang="en-US" dirty="0"/>
              <a:t>in</a:t>
            </a:r>
            <a:r>
              <a:rPr lang="en-US" b="0" i="0" dirty="0">
                <a:effectLst/>
                <a:latin typeface="Calibri" panose="020F0502020204030204" pitchFamily="34" charset="0"/>
                <a:cs typeface="Calibri" panose="020F0502020204030204" pitchFamily="34" charset="0"/>
              </a:rPr>
              <a:t> ancient China was a philosophical belief that human beings are more inclined to do wrong than right because they are motivated entirely by self-interest and require strict laws to control their impulses. </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917486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E4F0A5-CFA6-47F7-8AED-EA6F9A898893}"/>
              </a:ext>
            </a:extLst>
          </p:cNvPr>
          <p:cNvSpPr txBox="1"/>
          <p:nvPr/>
        </p:nvSpPr>
        <p:spPr>
          <a:xfrm>
            <a:off x="198783" y="62474"/>
            <a:ext cx="4316422" cy="1015663"/>
          </a:xfrm>
          <a:prstGeom prst="rect">
            <a:avLst/>
          </a:prstGeom>
          <a:noFill/>
        </p:spPr>
        <p:txBody>
          <a:bodyPr wrap="square" rtlCol="0">
            <a:spAutoFit/>
          </a:bodyPr>
          <a:lstStyle/>
          <a:p>
            <a:r>
              <a:rPr lang="en-US" sz="6000" dirty="0">
                <a:latin typeface="+mj-lt"/>
              </a:rPr>
              <a:t>Images</a:t>
            </a:r>
          </a:p>
        </p:txBody>
      </p:sp>
      <p:pic>
        <p:nvPicPr>
          <p:cNvPr id="4" name="Picture 3" descr="A picture containing text&#10;&#10;Description automatically generated">
            <a:extLst>
              <a:ext uri="{FF2B5EF4-FFF2-40B4-BE49-F238E27FC236}">
                <a16:creationId xmlns:a16="http://schemas.microsoft.com/office/drawing/2014/main" id="{34A64BDD-967B-41D3-9719-C8718BBAD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5915" y="-6921"/>
            <a:ext cx="3891415" cy="2528434"/>
          </a:xfrm>
          <a:prstGeom prst="rect">
            <a:avLst/>
          </a:prstGeom>
        </p:spPr>
      </p:pic>
      <p:pic>
        <p:nvPicPr>
          <p:cNvPr id="6" name="Picture 5" descr="A picture containing text, stone&#10;&#10;Description automatically generated">
            <a:extLst>
              <a:ext uri="{FF2B5EF4-FFF2-40B4-BE49-F238E27FC236}">
                <a16:creationId xmlns:a16="http://schemas.microsoft.com/office/drawing/2014/main" id="{761FFD94-6145-4E7A-AFDC-77F548335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9699" y="4069921"/>
            <a:ext cx="4724930" cy="2788079"/>
          </a:xfrm>
          <a:prstGeom prst="rect">
            <a:avLst/>
          </a:prstGeom>
        </p:spPr>
      </p:pic>
      <p:pic>
        <p:nvPicPr>
          <p:cNvPr id="8" name="Picture 7" descr="Graphical user interface&#10;&#10;Description automatically generated with low confidence">
            <a:extLst>
              <a:ext uri="{FF2B5EF4-FFF2-40B4-BE49-F238E27FC236}">
                <a16:creationId xmlns:a16="http://schemas.microsoft.com/office/drawing/2014/main" id="{257D74E6-3FDF-428B-9D24-EDB715BB04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7330" y="463344"/>
            <a:ext cx="4267635" cy="3072288"/>
          </a:xfrm>
          <a:prstGeom prst="rect">
            <a:avLst/>
          </a:prstGeom>
        </p:spPr>
      </p:pic>
      <p:pic>
        <p:nvPicPr>
          <p:cNvPr id="10" name="Picture 9" descr="A picture containing person&#10;&#10;Description automatically generated">
            <a:extLst>
              <a:ext uri="{FF2B5EF4-FFF2-40B4-BE49-F238E27FC236}">
                <a16:creationId xmlns:a16="http://schemas.microsoft.com/office/drawing/2014/main" id="{3DCCA0EA-7C69-437F-81FA-4528DDC52E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395567"/>
            <a:ext cx="5727679" cy="3377838"/>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115C451B-248C-4472-8FA9-9F98CF9FA4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3668" y="1078137"/>
            <a:ext cx="3602247" cy="2317429"/>
          </a:xfrm>
          <a:prstGeom prst="rect">
            <a:avLst/>
          </a:prstGeom>
        </p:spPr>
      </p:pic>
      <p:pic>
        <p:nvPicPr>
          <p:cNvPr id="14" name="Picture 13" descr="Text&#10;&#10;Description automatically generated">
            <a:extLst>
              <a:ext uri="{FF2B5EF4-FFF2-40B4-BE49-F238E27FC236}">
                <a16:creationId xmlns:a16="http://schemas.microsoft.com/office/drawing/2014/main" id="{DF31A04C-7C9A-4DFA-B288-2ADA479936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0759" y="2358175"/>
            <a:ext cx="3602247" cy="2386993"/>
          </a:xfrm>
          <a:prstGeom prst="rect">
            <a:avLst/>
          </a:prstGeom>
        </p:spPr>
      </p:pic>
    </p:spTree>
    <p:extLst>
      <p:ext uri="{BB962C8B-B14F-4D97-AF65-F5344CB8AC3E}">
        <p14:creationId xmlns:p14="http://schemas.microsoft.com/office/powerpoint/2010/main" val="40941643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EE4F0A5-CFA6-47F7-8AED-EA6F9A898893}"/>
              </a:ext>
            </a:extLst>
          </p:cNvPr>
          <p:cNvSpPr txBox="1"/>
          <p:nvPr/>
        </p:nvSpPr>
        <p:spPr>
          <a:xfrm>
            <a:off x="198783" y="62474"/>
            <a:ext cx="4316422" cy="1015663"/>
          </a:xfrm>
          <a:prstGeom prst="rect">
            <a:avLst/>
          </a:prstGeom>
          <a:noFill/>
        </p:spPr>
        <p:txBody>
          <a:bodyPr wrap="square" rtlCol="0">
            <a:spAutoFit/>
          </a:bodyPr>
          <a:lstStyle/>
          <a:p>
            <a:r>
              <a:rPr lang="en-US" sz="6000" dirty="0">
                <a:latin typeface="+mj-lt"/>
              </a:rPr>
              <a:t>Images</a:t>
            </a:r>
          </a:p>
        </p:txBody>
      </p:sp>
      <p:pic>
        <p:nvPicPr>
          <p:cNvPr id="28" name="Picture 27" descr="Diagram&#10;&#10;Description automatically generated">
            <a:extLst>
              <a:ext uri="{FF2B5EF4-FFF2-40B4-BE49-F238E27FC236}">
                <a16:creationId xmlns:a16="http://schemas.microsoft.com/office/drawing/2014/main" id="{8F83DFD0-0F4F-4316-8FAB-777F623C86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7693" y="207957"/>
            <a:ext cx="3026038" cy="2614635"/>
          </a:xfrm>
          <a:prstGeom prst="rect">
            <a:avLst/>
          </a:prstGeom>
        </p:spPr>
      </p:pic>
      <p:pic>
        <p:nvPicPr>
          <p:cNvPr id="30" name="Picture 29" descr="Text&#10;&#10;Description automatically generated">
            <a:extLst>
              <a:ext uri="{FF2B5EF4-FFF2-40B4-BE49-F238E27FC236}">
                <a16:creationId xmlns:a16="http://schemas.microsoft.com/office/drawing/2014/main" id="{176F3AD1-BE17-4756-B847-F3532CDDCC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2407" y="4579358"/>
            <a:ext cx="3714396" cy="2070685"/>
          </a:xfrm>
          <a:prstGeom prst="rect">
            <a:avLst/>
          </a:prstGeom>
        </p:spPr>
      </p:pic>
      <p:pic>
        <p:nvPicPr>
          <p:cNvPr id="32" name="Picture 31" descr="A person in a suit and tie&#10;&#10;Description automatically generated with low confidence">
            <a:extLst>
              <a:ext uri="{FF2B5EF4-FFF2-40B4-BE49-F238E27FC236}">
                <a16:creationId xmlns:a16="http://schemas.microsoft.com/office/drawing/2014/main" id="{01B4F699-603B-4FC8-B29B-1346114F4B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171" y="3918857"/>
            <a:ext cx="3234684" cy="2277481"/>
          </a:xfrm>
          <a:prstGeom prst="rect">
            <a:avLst/>
          </a:prstGeom>
        </p:spPr>
      </p:pic>
      <p:pic>
        <p:nvPicPr>
          <p:cNvPr id="34" name="Picture 33" descr="A picture containing text, scale&#10;&#10;Description automatically generated">
            <a:extLst>
              <a:ext uri="{FF2B5EF4-FFF2-40B4-BE49-F238E27FC236}">
                <a16:creationId xmlns:a16="http://schemas.microsoft.com/office/drawing/2014/main" id="{092749A8-7EC9-4462-BFD7-A3FCD5DD58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6" y="1035638"/>
            <a:ext cx="2375052" cy="2883219"/>
          </a:xfrm>
          <a:prstGeom prst="rect">
            <a:avLst/>
          </a:prstGeom>
        </p:spPr>
      </p:pic>
      <p:pic>
        <p:nvPicPr>
          <p:cNvPr id="38" name="Picture 37" descr="Graphical user interface, website&#10;&#10;Description automatically generated">
            <a:extLst>
              <a:ext uri="{FF2B5EF4-FFF2-40B4-BE49-F238E27FC236}">
                <a16:creationId xmlns:a16="http://schemas.microsoft.com/office/drawing/2014/main" id="{E407A25F-8B70-44CC-890D-D23E8F9F10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4915" y="3766825"/>
            <a:ext cx="4178917" cy="2831892"/>
          </a:xfrm>
          <a:prstGeom prst="rect">
            <a:avLst/>
          </a:prstGeom>
        </p:spPr>
      </p:pic>
      <p:pic>
        <p:nvPicPr>
          <p:cNvPr id="36" name="Picture 35" descr="A picture containing crowd&#10;&#10;Description automatically generated">
            <a:extLst>
              <a:ext uri="{FF2B5EF4-FFF2-40B4-BE49-F238E27FC236}">
                <a16:creationId xmlns:a16="http://schemas.microsoft.com/office/drawing/2014/main" id="{34ACA69E-36E7-4F81-89CF-709E35AB35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39276" y="207957"/>
            <a:ext cx="3600825" cy="2883218"/>
          </a:xfrm>
          <a:prstGeom prst="rect">
            <a:avLst/>
          </a:prstGeom>
        </p:spPr>
      </p:pic>
    </p:spTree>
    <p:extLst>
      <p:ext uri="{BB962C8B-B14F-4D97-AF65-F5344CB8AC3E}">
        <p14:creationId xmlns:p14="http://schemas.microsoft.com/office/powerpoint/2010/main" val="33001498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F4E480B-94D6-46F9-A2B6-B98D311FDC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11" name="Rectangle 10">
              <a:extLst>
                <a:ext uri="{FF2B5EF4-FFF2-40B4-BE49-F238E27FC236}">
                  <a16:creationId xmlns:a16="http://schemas.microsoft.com/office/drawing/2014/main" id="{07183CDE-91A1-40C3-8E80-66F89E1C2D53}"/>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6756515-F9AA-46BD-8DD2-AA15BA492AC0}"/>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Oval 12">
              <a:extLst>
                <a:ext uri="{FF2B5EF4-FFF2-40B4-BE49-F238E27FC236}">
                  <a16:creationId xmlns:a16="http://schemas.microsoft.com/office/drawing/2014/main" id="{ABA365E2-8B71-408B-9092-0104216AC7A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4" name="Group 13">
              <a:extLst>
                <a:ext uri="{FF2B5EF4-FFF2-40B4-BE49-F238E27FC236}">
                  <a16:creationId xmlns:a16="http://schemas.microsoft.com/office/drawing/2014/main" id="{BEDB8D7A-1BF6-4CDB-B93A-7736955F5043}"/>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9" name="Rectangle 18">
                <a:extLst>
                  <a:ext uri="{FF2B5EF4-FFF2-40B4-BE49-F238E27FC236}">
                    <a16:creationId xmlns:a16="http://schemas.microsoft.com/office/drawing/2014/main" id="{5AACD774-5167-46C7-8A62-6E2FE4BE94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0" name="Rectangle 19">
                <a:extLst>
                  <a:ext uri="{FF2B5EF4-FFF2-40B4-BE49-F238E27FC236}">
                    <a16:creationId xmlns:a16="http://schemas.microsoft.com/office/drawing/2014/main" id="{06E0F2D8-452E-48F9-9912-C47EAEAE18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5" name="Group 14">
              <a:extLst>
                <a:ext uri="{FF2B5EF4-FFF2-40B4-BE49-F238E27FC236}">
                  <a16:creationId xmlns:a16="http://schemas.microsoft.com/office/drawing/2014/main" id="{91FBBF95-430B-427C-A6E8-DB899217FC00}"/>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7" name="Rectangle 16">
                <a:extLst>
                  <a:ext uri="{FF2B5EF4-FFF2-40B4-BE49-F238E27FC236}">
                    <a16:creationId xmlns:a16="http://schemas.microsoft.com/office/drawing/2014/main" id="{BEE64698-3ED2-4395-B7FC-65248E437E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FE20B1E1-CE09-4C2A-A3FB-DB8026C54E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0CB2405B-A907-48B3-906A-FB3573C0B28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2" name="Rectangle 21">
            <a:extLst>
              <a:ext uri="{FF2B5EF4-FFF2-40B4-BE49-F238E27FC236}">
                <a16:creationId xmlns:a16="http://schemas.microsoft.com/office/drawing/2014/main" id="{6DC8E2D9-6729-4614-8667-C1016D318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useBgFill="1">
        <p:nvSpPr>
          <p:cNvPr id="24" name="Rectangle 23">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7" name="Rectangle 26">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5" name="Rectangle 34">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3" name="Rectangle 32">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Rectangle 31">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0">
                <a:schemeClr val="bg2">
                  <a:alpha val="40000"/>
                </a:schemeClr>
              </a:gs>
              <a:gs pos="100000">
                <a:schemeClr val="bg2">
                  <a:alpha val="80000"/>
                </a:schemeClr>
              </a:gs>
            </a:gsLst>
            <a:lin ang="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383245B-7338-4265-9496-E725AE7E1BA2}"/>
              </a:ext>
            </a:extLst>
          </p:cNvPr>
          <p:cNvSpPr>
            <a:spLocks noGrp="1"/>
          </p:cNvSpPr>
          <p:nvPr>
            <p:ph type="title"/>
          </p:nvPr>
        </p:nvSpPr>
        <p:spPr>
          <a:xfrm>
            <a:off x="2608943" y="-177913"/>
            <a:ext cx="6800372" cy="1243238"/>
          </a:xfrm>
        </p:spPr>
        <p:txBody>
          <a:bodyPr vert="horz" lIns="91440" tIns="45720" rIns="91440" bIns="45720" rtlCol="0" anchor="b">
            <a:normAutofit/>
          </a:bodyPr>
          <a:lstStyle/>
          <a:p>
            <a:pPr algn="ctr"/>
            <a:r>
              <a:rPr lang="en-US" dirty="0"/>
              <a:t>Works Cited:</a:t>
            </a:r>
          </a:p>
        </p:txBody>
      </p:sp>
      <p:pic>
        <p:nvPicPr>
          <p:cNvPr id="7" name="Graphic 6" descr="Paper">
            <a:extLst>
              <a:ext uri="{FF2B5EF4-FFF2-40B4-BE49-F238E27FC236}">
                <a16:creationId xmlns:a16="http://schemas.microsoft.com/office/drawing/2014/main" id="{A46FCCAF-067F-4915-A3B5-6757973950B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79761" y="660695"/>
            <a:ext cx="5768725" cy="5768725"/>
          </a:xfrm>
          <a:prstGeom prst="rect">
            <a:avLst/>
          </a:prstGeom>
        </p:spPr>
      </p:pic>
      <p:sp>
        <p:nvSpPr>
          <p:cNvPr id="4" name="TextBox 3">
            <a:extLst>
              <a:ext uri="{FF2B5EF4-FFF2-40B4-BE49-F238E27FC236}">
                <a16:creationId xmlns:a16="http://schemas.microsoft.com/office/drawing/2014/main" id="{2EDAA1AB-079B-422D-B22C-6CCDF423CFE4}"/>
              </a:ext>
            </a:extLst>
          </p:cNvPr>
          <p:cNvSpPr txBox="1"/>
          <p:nvPr/>
        </p:nvSpPr>
        <p:spPr>
          <a:xfrm>
            <a:off x="138064" y="841993"/>
            <a:ext cx="11647583" cy="5909310"/>
          </a:xfrm>
          <a:prstGeom prst="rect">
            <a:avLst/>
          </a:prstGeom>
          <a:noFill/>
        </p:spPr>
        <p:txBody>
          <a:bodyPr wrap="square" rtlCol="0">
            <a:spAutoFit/>
          </a:bodyPr>
          <a:lstStyle/>
          <a:p>
            <a:endParaRPr lang="en-US" dirty="0"/>
          </a:p>
          <a:p>
            <a:r>
              <a:rPr lang="en-US" dirty="0" err="1">
                <a:effectLst/>
              </a:rPr>
              <a:t>Feinzig</a:t>
            </a:r>
            <a:r>
              <a:rPr lang="en-US" dirty="0">
                <a:effectLst/>
              </a:rPr>
              <a:t>, Joshua, and Joshua </a:t>
            </a:r>
            <a:r>
              <a:rPr lang="en-US" dirty="0" err="1">
                <a:effectLst/>
              </a:rPr>
              <a:t>Zoffer</a:t>
            </a:r>
            <a:r>
              <a:rPr lang="en-US" dirty="0">
                <a:effectLst/>
              </a:rPr>
              <a:t>. “A Constitutional Case for Gun Control.” </a:t>
            </a:r>
            <a:r>
              <a:rPr lang="en-US" i="1" dirty="0">
                <a:effectLst/>
              </a:rPr>
              <a:t>The Atlantic</a:t>
            </a:r>
            <a:r>
              <a:rPr lang="en-US" dirty="0">
                <a:effectLst/>
              </a:rPr>
              <a:t>, Atlantic Media 	Company, 28 Oct. 2019, </a:t>
            </a:r>
            <a:r>
              <a:rPr lang="en-US" dirty="0">
                <a:effectLst/>
                <a:hlinkClick r:id="rId4"/>
              </a:rPr>
              <a:t>www.theatlantic.com/ideas/archive/2019/10/constitutional-case-gun-</a:t>
            </a:r>
            <a:r>
              <a:rPr lang="en-US" dirty="0">
                <a:effectLst/>
              </a:rPr>
              <a:t>	</a:t>
            </a:r>
            <a:r>
              <a:rPr lang="en-US" dirty="0">
                <a:effectLst/>
                <a:hlinkClick r:id="rId5"/>
              </a:rPr>
              <a:t>control/600694/.</a:t>
            </a:r>
            <a:endParaRPr lang="en-US" dirty="0">
              <a:effectLst/>
            </a:endParaRPr>
          </a:p>
          <a:p>
            <a:r>
              <a:rPr lang="en-US" dirty="0" err="1">
                <a:effectLst/>
              </a:rPr>
              <a:t>Fillari</a:t>
            </a:r>
            <a:r>
              <a:rPr lang="en-US" dirty="0">
                <a:effectLst/>
              </a:rPr>
              <a:t>, Alessandro. “How Horizon Forbidden West Became a Showcase for the PS5.” </a:t>
            </a:r>
            <a:r>
              <a:rPr lang="en-US" i="1" dirty="0">
                <a:effectLst/>
              </a:rPr>
              <a:t>CNET</a:t>
            </a:r>
            <a:r>
              <a:rPr lang="en-US" dirty="0">
                <a:effectLst/>
              </a:rPr>
              <a:t>, CNET, 4 Mar. 2022, 	</a:t>
            </a:r>
            <a:r>
              <a:rPr lang="en-US" dirty="0">
                <a:effectLst/>
                <a:hlinkClick r:id="rId6"/>
              </a:rPr>
              <a:t>www.cnet.com/tech/gaming/how-horizon-forbidden-west-became-a-showcase-for-the-ps5/</a:t>
            </a:r>
            <a:r>
              <a:rPr lang="en-US" dirty="0">
                <a:effectLst/>
              </a:rPr>
              <a:t>.</a:t>
            </a:r>
            <a:endParaRPr lang="en-US" dirty="0"/>
          </a:p>
          <a:p>
            <a:r>
              <a:rPr lang="en-US" dirty="0">
                <a:effectLst/>
              </a:rPr>
              <a:t>Flood, Brian. “CNN's Jim Acosta Agrees with Guest Comparing GOP Not Supporting Gun Control to 'Human 	Sacrifice'.” </a:t>
            </a:r>
            <a:r>
              <a:rPr lang="en-US" i="1" dirty="0">
                <a:effectLst/>
              </a:rPr>
              <a:t>Fox News</a:t>
            </a:r>
            <a:r>
              <a:rPr lang="en-US" dirty="0">
                <a:effectLst/>
              </a:rPr>
              <a:t>, FOX News Network, 31 Jan. 2022, </a:t>
            </a:r>
            <a:r>
              <a:rPr lang="en-US" dirty="0">
                <a:effectLst/>
                <a:hlinkClick r:id="rId7"/>
              </a:rPr>
              <a:t>www.foxnews.com/media/cnn-jim-acosta-</a:t>
            </a:r>
            <a:r>
              <a:rPr lang="en-US" dirty="0">
                <a:effectLst/>
              </a:rPr>
              <a:t>	</a:t>
            </a:r>
            <a:r>
              <a:rPr lang="en-US" dirty="0">
                <a:effectLst/>
                <a:hlinkClick r:id="rId8"/>
              </a:rPr>
              <a:t>mass-human-sacrifice</a:t>
            </a:r>
            <a:r>
              <a:rPr lang="en-US" dirty="0">
                <a:effectLst/>
              </a:rPr>
              <a:t>. </a:t>
            </a:r>
          </a:p>
          <a:p>
            <a:r>
              <a:rPr lang="en-US" dirty="0">
                <a:effectLst/>
              </a:rPr>
              <a:t>Mark, Emily. “Legalism.” </a:t>
            </a:r>
            <a:r>
              <a:rPr lang="en-US" i="1" dirty="0">
                <a:effectLst/>
              </a:rPr>
              <a:t>World History Encyclopedia</a:t>
            </a:r>
            <a:r>
              <a:rPr lang="en-US" dirty="0">
                <a:effectLst/>
              </a:rPr>
              <a:t>, World History Encyclopedia, 2 Apr. 2022, </a:t>
            </a:r>
            <a:r>
              <a:rPr lang="en-US" dirty="0">
                <a:effectLst/>
                <a:hlinkClick r:id="rId9"/>
              </a:rPr>
              <a:t>https://www.worldhistory.org/Legalism/</a:t>
            </a:r>
            <a:r>
              <a:rPr lang="en-US" dirty="0">
                <a:effectLst/>
              </a:rPr>
              <a:t>.</a:t>
            </a:r>
          </a:p>
          <a:p>
            <a:r>
              <a:rPr lang="en-US" dirty="0">
                <a:effectLst/>
              </a:rPr>
              <a:t> </a:t>
            </a:r>
            <a:r>
              <a:rPr lang="en-US" dirty="0" err="1">
                <a:effectLst/>
              </a:rPr>
              <a:t>Morrissy</a:t>
            </a:r>
            <a:r>
              <a:rPr lang="en-US" dirty="0">
                <a:effectLst/>
              </a:rPr>
              <a:t>, Kim. “Anime Studio White Fox Apologizes for Alleged Gender Discriminatory Hiring Practices.” 	</a:t>
            </a:r>
            <a:r>
              <a:rPr lang="en-US" i="1" dirty="0">
                <a:effectLst/>
              </a:rPr>
              <a:t>Anime News Network</a:t>
            </a:r>
            <a:r>
              <a:rPr lang="en-US" dirty="0">
                <a:effectLst/>
              </a:rPr>
              <a:t>, 1 Mar. 2022, </a:t>
            </a:r>
            <a:r>
              <a:rPr lang="en-US" dirty="0">
                <a:effectLst/>
                <a:hlinkClick r:id="rId10"/>
              </a:rPr>
              <a:t>www.animenewsnetwork.com/news/2022-03-01/anime-studio-</a:t>
            </a:r>
            <a:endParaRPr lang="en-US" dirty="0">
              <a:effectLst/>
            </a:endParaRPr>
          </a:p>
          <a:p>
            <a:pPr indent="-457200"/>
            <a:r>
              <a:rPr lang="en-US" dirty="0">
                <a:effectLst/>
              </a:rPr>
              <a:t>	</a:t>
            </a:r>
            <a:r>
              <a:rPr lang="en-US" dirty="0">
                <a:effectLst/>
                <a:hlinkClick r:id="rId11"/>
              </a:rPr>
              <a:t>white-fox-apologizes-for-alleged-gender-discriminatory-hiring-practices/.183123.</a:t>
            </a:r>
            <a:endParaRPr lang="en-US" dirty="0"/>
          </a:p>
          <a:p>
            <a:r>
              <a:rPr lang="en-US" dirty="0">
                <a:effectLst/>
              </a:rPr>
              <a:t>Weeks, Paige, and Lauren Scharf. “Domestic Violence Group Condemns Judge in Morphew Trial, Calls Recent 	Decision 'Pretty Disappointing'.” </a:t>
            </a:r>
            <a:r>
              <a:rPr lang="en-US" i="1" dirty="0">
                <a:effectLst/>
              </a:rPr>
              <a:t>FOX21 News Colorado</a:t>
            </a:r>
            <a:r>
              <a:rPr lang="en-US" dirty="0">
                <a:effectLst/>
              </a:rPr>
              <a:t>, FOX21 News Colorado, 5 Mar. 2022, </a:t>
            </a:r>
            <a:r>
              <a:rPr lang="en-US" dirty="0"/>
              <a:t>	</a:t>
            </a:r>
            <a:r>
              <a:rPr lang="en-US" dirty="0">
                <a:effectLst/>
                <a:hlinkClick r:id="rId12"/>
              </a:rPr>
              <a:t>www.fox21news.com/barrymorphewfox21/domestic-violence-group-condemns-judge-in-morphew-</a:t>
            </a:r>
            <a:r>
              <a:rPr lang="en-US" dirty="0">
                <a:effectLst/>
              </a:rPr>
              <a:t>	</a:t>
            </a:r>
            <a:r>
              <a:rPr lang="en-US" dirty="0">
                <a:effectLst/>
                <a:hlinkClick r:id="rId13"/>
              </a:rPr>
              <a:t>trial-calls-recent-decision-pretty-disappointing/.</a:t>
            </a:r>
            <a:endParaRPr lang="en-US" dirty="0">
              <a:effectLst/>
            </a:endParaRPr>
          </a:p>
          <a:p>
            <a:endParaRPr lang="en-US" dirty="0">
              <a:effectLst/>
            </a:endParaRPr>
          </a:p>
          <a:p>
            <a:endParaRPr lang="en-US" dirty="0"/>
          </a:p>
          <a:p>
            <a:endParaRPr lang="en-US" dirty="0"/>
          </a:p>
        </p:txBody>
      </p:sp>
    </p:spTree>
    <p:extLst>
      <p:ext uri="{BB962C8B-B14F-4D97-AF65-F5344CB8AC3E}">
        <p14:creationId xmlns:p14="http://schemas.microsoft.com/office/powerpoint/2010/main" val="2819368663"/>
      </p:ext>
    </p:extLst>
  </p:cSld>
  <p:clrMapOvr>
    <a:masterClrMapping/>
  </p:clrMapOvr>
</p:sld>
</file>

<file path=ppt/theme/theme1.xml><?xml version="1.0" encoding="utf-8"?>
<a:theme xmlns:a="http://schemas.openxmlformats.org/drawingml/2006/main" name="GlowVTI">
  <a:themeElements>
    <a:clrScheme name="AnalogousFromDarkSeedLeftStep">
      <a:dk1>
        <a:srgbClr val="000000"/>
      </a:dk1>
      <a:lt1>
        <a:srgbClr val="FFFFFF"/>
      </a:lt1>
      <a:dk2>
        <a:srgbClr val="302F1B"/>
      </a:dk2>
      <a:lt2>
        <a:srgbClr val="F0F0F3"/>
      </a:lt2>
      <a:accent1>
        <a:srgbClr val="A8A442"/>
      </a:accent1>
      <a:accent2>
        <a:srgbClr val="B17B3B"/>
      </a:accent2>
      <a:accent3>
        <a:srgbClr val="C35B4D"/>
      </a:accent3>
      <a:accent4>
        <a:srgbClr val="B13B5D"/>
      </a:accent4>
      <a:accent5>
        <a:srgbClr val="C34DA1"/>
      </a:accent5>
      <a:accent6>
        <a:srgbClr val="A33BB1"/>
      </a:accent6>
      <a:hlink>
        <a:srgbClr val="C24A8B"/>
      </a:hlink>
      <a:folHlink>
        <a:srgbClr val="7F7F7F"/>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1842C6EA6255B1439647358BD454BF57" ma:contentTypeVersion="9" ma:contentTypeDescription="Create a new document." ma:contentTypeScope="" ma:versionID="aaa7e1393ffed0c7b84e729ee70f8abb">
  <xsd:schema xmlns:xsd="http://www.w3.org/2001/XMLSchema" xmlns:xs="http://www.w3.org/2001/XMLSchema" xmlns:p="http://schemas.microsoft.com/office/2006/metadata/properties" xmlns:ns3="3168ad1c-0336-4a20-b61f-ab5d8081b9e2" xmlns:ns4="b97f9ca4-9c4b-4946-a31b-fb64ef2eebc2" targetNamespace="http://schemas.microsoft.com/office/2006/metadata/properties" ma:root="true" ma:fieldsID="6cc85aa940789210361f878db153c12f" ns3:_="" ns4:_="">
    <xsd:import namespace="3168ad1c-0336-4a20-b61f-ab5d8081b9e2"/>
    <xsd:import namespace="b97f9ca4-9c4b-4946-a31b-fb64ef2eebc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68ad1c-0336-4a20-b61f-ab5d8081b9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7f9ca4-9c4b-4946-a31b-fb64ef2eebc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A44B079-B0C0-4F06-BD4B-4D3CD9D1C8C8}">
  <ds:schemaRefs>
    <ds:schemaRef ds:uri="http://schemas.microsoft.com/sharepoint/v3/contenttype/forms"/>
  </ds:schemaRefs>
</ds:datastoreItem>
</file>

<file path=customXml/itemProps2.xml><?xml version="1.0" encoding="utf-8"?>
<ds:datastoreItem xmlns:ds="http://schemas.openxmlformats.org/officeDocument/2006/customXml" ds:itemID="{8B9B024D-C59A-489D-A9B4-FFF1B993E2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68ad1c-0336-4a20-b61f-ab5d8081b9e2"/>
    <ds:schemaRef ds:uri="b97f9ca4-9c4b-4946-a31b-fb64ef2eeb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1F5C7F-6603-4712-B867-7DA522C57941}">
  <ds:schemaRefs>
    <ds:schemaRef ds:uri="http://purl.org/dc/elements/1.1/"/>
    <ds:schemaRef ds:uri="http://www.w3.org/XML/1998/namespace"/>
    <ds:schemaRef ds:uri="http://schemas.openxmlformats.org/package/2006/metadata/core-properties"/>
    <ds:schemaRef ds:uri="http://purl.org/dc/terms/"/>
    <ds:schemaRef ds:uri="http://schemas.microsoft.com/office/2006/documentManagement/types"/>
    <ds:schemaRef ds:uri="3168ad1c-0336-4a20-b61f-ab5d8081b9e2"/>
    <ds:schemaRef ds:uri="http://schemas.microsoft.com/office/2006/metadata/properties"/>
    <ds:schemaRef ds:uri="http://schemas.microsoft.com/office/infopath/2007/PartnerControls"/>
    <ds:schemaRef ds:uri="b97f9ca4-9c4b-4946-a31b-fb64ef2eebc2"/>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2016</TotalTime>
  <Words>487</Words>
  <Application>Microsoft Office PowerPoint</Application>
  <PresentationFormat>Widescreen</PresentationFormat>
  <Paragraphs>26</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Abadi</vt:lpstr>
      <vt:lpstr>Arial</vt:lpstr>
      <vt:lpstr>Avenir Next LT Pro</vt:lpstr>
      <vt:lpstr>Bell MT</vt:lpstr>
      <vt:lpstr>Calibri</vt:lpstr>
      <vt:lpstr>Roboto</vt:lpstr>
      <vt:lpstr>GlowVTI</vt:lpstr>
      <vt:lpstr>net.art Process Book</vt:lpstr>
      <vt:lpstr>Synopsis</vt:lpstr>
      <vt:lpstr>Sentence Forming</vt:lpstr>
      <vt:lpstr>“Vaccination regulation, ancient agreement, zero embrace of entire legalisms.”</vt:lpstr>
      <vt:lpstr>PowerPoint Presentation</vt:lpstr>
      <vt:lpstr>PowerPoint Presentation</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Net.art Process Book</dc:title>
  <dc:creator>Olivia J West</dc:creator>
  <cp:lastModifiedBy>Olivia J West</cp:lastModifiedBy>
  <cp:revision>6</cp:revision>
  <dcterms:created xsi:type="dcterms:W3CDTF">2022-03-01T18:01:51Z</dcterms:created>
  <dcterms:modified xsi:type="dcterms:W3CDTF">2022-04-12T00:28:05Z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0x0101001842C6EA6255B1439647358BD454BF57</vt:lpwstr>
  </property>
</Properties>
</file>